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93" r:id="rId4"/>
    <p:sldId id="291" r:id="rId5"/>
    <p:sldId id="260" r:id="rId6"/>
    <p:sldId id="262" r:id="rId7"/>
    <p:sldId id="261" r:id="rId8"/>
    <p:sldId id="268" r:id="rId9"/>
    <p:sldId id="263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80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92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052C010-4B9E-4DBD-A11D-43A43E4944C4}">
          <p14:sldIdLst>
            <p14:sldId id="256"/>
            <p14:sldId id="257"/>
            <p14:sldId id="293"/>
            <p14:sldId id="291"/>
          </p14:sldIdLst>
        </p14:section>
        <p14:section name="1. Concepts" id="{7277E952-D040-49D1-83D4-61794BA77754}">
          <p14:sldIdLst>
            <p14:sldId id="260"/>
            <p14:sldId id="262"/>
            <p14:sldId id="261"/>
            <p14:sldId id="268"/>
            <p14:sldId id="263"/>
            <p14:sldId id="265"/>
            <p14:sldId id="266"/>
          </p14:sldIdLst>
        </p14:section>
        <p14:section name="2. Clustering" id="{5BFAF6D2-587B-431A-BF60-4BCE5FA1C5A8}">
          <p14:sldIdLst>
            <p14:sldId id="267"/>
            <p14:sldId id="270"/>
            <p14:sldId id="271"/>
            <p14:sldId id="272"/>
          </p14:sldIdLst>
        </p14:section>
        <p14:section name="3. Linking with Learning Design" id="{CA96C478-1C24-4BD4-9AFA-9C04096B1E7B}">
          <p14:sldIdLst>
            <p14:sldId id="273"/>
            <p14:sldId id="275"/>
            <p14:sldId id="274"/>
            <p14:sldId id="276"/>
            <p14:sldId id="277"/>
            <p14:sldId id="280"/>
          </p14:sldIdLst>
        </p14:section>
        <p14:section name="4. Engagement Harmonics" id="{5A9D7642-6E99-48B8-B014-C852307A5D96}">
          <p14:sldIdLst>
            <p14:sldId id="278"/>
            <p14:sldId id="279"/>
            <p14:sldId id="281"/>
          </p14:sldIdLst>
        </p14:section>
        <p14:section name="5. Forum Network" id="{3BA0EB10-6A4B-418D-B5C8-81A927B76D57}">
          <p14:sldIdLst>
            <p14:sldId id="282"/>
            <p14:sldId id="283"/>
            <p14:sldId id="284"/>
            <p14:sldId id="285"/>
            <p14:sldId id="286"/>
            <p14:sldId id="288"/>
          </p14:sldIdLst>
        </p14:section>
        <p14:section name="Play Time" id="{CA1BE3DF-70F7-43D1-8CDD-04976EF59771}">
          <p14:sldIdLst>
            <p14:sldId id="292"/>
          </p14:sldIdLst>
        </p14:section>
        <p14:section name="Extra" id="{2A718639-FC4B-4FB9-980A-82C36BF5AE87}">
          <p14:sldIdLst>
            <p14:sldId id="289"/>
            <p14:sldId id="290"/>
          </p14:sldIdLst>
        </p14:section>
        <p14:section name="6. Play time" id="{2E5FA70B-9465-45CC-A7F3-FA84AB64859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121" autoAdjust="0"/>
  </p:normalViewPr>
  <p:slideViewPr>
    <p:cSldViewPr snapToGrid="0">
      <p:cViewPr varScale="1">
        <p:scale>
          <a:sx n="101" d="100"/>
          <a:sy n="101" d="100"/>
        </p:scale>
        <p:origin x="3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92F08-9F17-4F6D-998B-812CE45C296A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CCFE8-830E-4D37-A817-B1D07703D8F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131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326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251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0394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5287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Hand out 1 - Refer to handout of the variables chosen for the mapping / feature generation.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3980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Talk about mean(timestamp), median(timestamp) and possibly</a:t>
            </a:r>
            <a:r>
              <a:rPr lang="en-AU" baseline="0" dirty="0" smtClean="0"/>
              <a:t> </a:t>
            </a:r>
            <a:r>
              <a:rPr lang="en-AU" baseline="0" dirty="0" err="1" smtClean="0"/>
              <a:t>sd</a:t>
            </a:r>
            <a:r>
              <a:rPr lang="en-AU" baseline="0" dirty="0" smtClean="0"/>
              <a:t>(timestamp)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7971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Handout 2 – Clusters. Discuss the groups. How might you classify them?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9379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4494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1009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781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63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Me; initially environmental &amp; financial modelling, then teaching</a:t>
            </a:r>
            <a:r>
              <a:rPr lang="en-AU" baseline="0" dirty="0" smtClean="0"/>
              <a:t> (include walkthroughs), then </a:t>
            </a:r>
            <a:r>
              <a:rPr lang="en-AU" baseline="0" dirty="0" smtClean="0"/>
              <a:t>farming leading to learning </a:t>
            </a:r>
            <a:r>
              <a:rPr lang="en-AU" baseline="0" dirty="0" smtClean="0"/>
              <a:t>analytics at CSU.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7700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0645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832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Return of the blind man – this time listening</a:t>
            </a:r>
            <a:r>
              <a:rPr lang="en-AU" baseline="0" dirty="0" smtClean="0"/>
              <a:t> to clicks. Can they hear when someone loses focus? When they are engaged?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0266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Return of the blind man – this time listening</a:t>
            </a:r>
            <a:r>
              <a:rPr lang="en-AU" baseline="0" dirty="0" smtClean="0"/>
              <a:t> to clicks. Can they hear when someone loses focus? When they </a:t>
            </a:r>
            <a:r>
              <a:rPr lang="en-AU" baseline="0" smtClean="0"/>
              <a:t>are engaged?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8033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Return of the blind man – this time listening</a:t>
            </a:r>
            <a:r>
              <a:rPr lang="en-AU" baseline="0" dirty="0" smtClean="0"/>
              <a:t> to clicks. Can they hear when someone loses focus? When they are engaged?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196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0004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584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0370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5981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29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Menu</a:t>
            </a:r>
            <a:r>
              <a:rPr lang="en-AU" baseline="0" dirty="0" smtClean="0"/>
              <a:t> outline; start with broad themes / lessons.</a:t>
            </a:r>
          </a:p>
          <a:p>
            <a:r>
              <a:rPr lang="en-AU" baseline="0" dirty="0" smtClean="0"/>
              <a:t>Story – delving into one analysis.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19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755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1380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51778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367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 darker slides mean do stuff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8179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559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My example is exactly like this, but just trying to lift blindfold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2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355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7932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CCFE8-830E-4D37-A817-B1D07703D8F0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548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730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38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32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56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82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241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686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0185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989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504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324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E3A54-4AC0-43C3-8CBF-012BE7D7610E}" type="datetimeFigureOut">
              <a:rPr lang="en-AU" smtClean="0"/>
              <a:t>2019-11-29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2E961-D562-47F8-ACAF-797530F29F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170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en-hicks.shinyapps.io/TraceData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enwhicks/lakit" TargetMode="External"/><Relationship Id="rId4" Type="http://schemas.openxmlformats.org/officeDocument/2006/relationships/hyperlink" Target="https://github.com/benwhicks/alasi.2019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mplystatistics.org/2019/04/17/tukey-design-thinking-and-better-question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003738" cy="3101679"/>
          </a:xfrm>
        </p:spPr>
        <p:txBody>
          <a:bodyPr>
            <a:normAutofit/>
          </a:bodyPr>
          <a:lstStyle/>
          <a:p>
            <a:r>
              <a:rPr lang="en-AU" sz="4800" dirty="0" smtClean="0"/>
              <a:t>Blending machine learning, graph theory and spectral analysis to better understand student engagement and regulation</a:t>
            </a:r>
            <a:r>
              <a:rPr lang="en-AU" sz="4000" dirty="0" smtClean="0"/>
              <a:t>*</a:t>
            </a:r>
            <a:endParaRPr lang="en-AU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6972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Following the white rabbit of trace data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sz="1600" dirty="0" smtClean="0"/>
              <a:t>* Otherwise known as </a:t>
            </a:r>
            <a:r>
              <a:rPr lang="en-AU" sz="1600" i="1" dirty="0" smtClean="0"/>
              <a:t>Couldn’t think of a shorter title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48723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Mapping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1319843" y="3647611"/>
            <a:ext cx="1578634" cy="7073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Raw Data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214669" y="3647611"/>
            <a:ext cx="1578634" cy="7073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Tidy Data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9109495" y="3647611"/>
            <a:ext cx="1578634" cy="707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Question</a:t>
            </a:r>
            <a:endParaRPr lang="en-AU" dirty="0"/>
          </a:p>
        </p:txBody>
      </p:sp>
      <p:sp>
        <p:nvSpPr>
          <p:cNvPr id="8" name="Right Arrow 7"/>
          <p:cNvSpPr/>
          <p:nvPr/>
        </p:nvSpPr>
        <p:spPr>
          <a:xfrm>
            <a:off x="3093291" y="3859639"/>
            <a:ext cx="1966823" cy="283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ight Arrow 8"/>
          <p:cNvSpPr/>
          <p:nvPr/>
        </p:nvSpPr>
        <p:spPr>
          <a:xfrm>
            <a:off x="6967987" y="3866903"/>
            <a:ext cx="1966823" cy="283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3546657" y="415021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Mapping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7441482" y="4170311"/>
            <a:ext cx="9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Analysis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89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Mapping - Example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7450" y="1785579"/>
            <a:ext cx="7277100" cy="2219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7450" y="141624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When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9382" y="141624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Who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6157" y="1416247"/>
            <a:ext cx="69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What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936298" y="4099795"/>
            <a:ext cx="3536831" cy="6383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Mapping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438" y="4738150"/>
            <a:ext cx="36385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rgbClr val="0070C0"/>
                </a:solidFill>
              </a:rPr>
              <a:t>students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engage with the content?</a:t>
            </a:r>
            <a:endParaRPr lang="en-AU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7450" y="1785579"/>
            <a:ext cx="7277100" cy="2219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7450" y="141624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When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29382" y="141624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Who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6157" y="1416247"/>
            <a:ext cx="69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0070C0"/>
                </a:solidFill>
              </a:rPr>
              <a:t>What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936298" y="4099795"/>
            <a:ext cx="3536831" cy="523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Mapping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445" y="4738150"/>
            <a:ext cx="3884536" cy="20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rgbClr val="0070C0"/>
                </a:solidFill>
              </a:rPr>
              <a:t>students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engage with the content?</a:t>
            </a:r>
            <a:endParaRPr lang="en-AU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What did I miss?</a:t>
            </a:r>
          </a:p>
          <a:p>
            <a:r>
              <a:rPr lang="en-AU" dirty="0" smtClean="0"/>
              <a:t>Which feature / variable do you think will discriminate student behaviour the most? The least?</a:t>
            </a:r>
          </a:p>
          <a:p>
            <a:r>
              <a:rPr lang="en-AU" dirty="0" smtClean="0"/>
              <a:t>Which feature / variable do you think will discriminate student academic performance the most? The least?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24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rgbClr val="0070C0"/>
                </a:solidFill>
              </a:rPr>
              <a:t>students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engage with the content?</a:t>
            </a:r>
            <a:endParaRPr lang="en-AU" sz="40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FF0000"/>
                </a:solidFill>
              </a:rPr>
              <a:t>What did I miss?</a:t>
            </a:r>
          </a:p>
          <a:p>
            <a:r>
              <a:rPr lang="en-AU" dirty="0" smtClean="0"/>
              <a:t>Which feature / variable do you think will discriminate student behaviour the most? The least?</a:t>
            </a:r>
          </a:p>
          <a:p>
            <a:r>
              <a:rPr lang="en-AU" dirty="0" smtClean="0"/>
              <a:t>Which feature / variable do you think will discriminate student academic performance the most? The least?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727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rgbClr val="0070C0"/>
                </a:solidFill>
              </a:rPr>
              <a:t>students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engage with the content?</a:t>
            </a:r>
            <a:endParaRPr lang="en-AU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91" y="1825625"/>
            <a:ext cx="6860217" cy="4351338"/>
          </a:xfrm>
        </p:spPr>
      </p:pic>
    </p:spTree>
    <p:extLst>
      <p:ext uri="{BB962C8B-B14F-4D97-AF65-F5344CB8AC3E}">
        <p14:creationId xmlns:p14="http://schemas.microsoft.com/office/powerpoint/2010/main" val="265568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12" y="1364116"/>
            <a:ext cx="11595176" cy="34411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15339" y="5094514"/>
            <a:ext cx="1561322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Forum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2873829" y="2789853"/>
            <a:ext cx="877077" cy="29483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862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12" y="1364116"/>
            <a:ext cx="11595176" cy="3441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315339" y="5094514"/>
            <a:ext cx="1561322" cy="37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Forum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2892490" y="2220685"/>
            <a:ext cx="2799183" cy="2948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3020" y="5598361"/>
            <a:ext cx="2211356" cy="28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mobile.view.thread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1231641" y="2211355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326405" y="2776778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1231640" y="3056696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1231640" y="2483784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1231640" y="3930980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231639" y="4472155"/>
            <a:ext cx="382555" cy="2799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Arrow Connector 23"/>
          <p:cNvCxnSpPr>
            <a:stCxn id="10" idx="3"/>
          </p:cNvCxnSpPr>
          <p:nvPr/>
        </p:nvCxnSpPr>
        <p:spPr>
          <a:xfrm flipV="1">
            <a:off x="708960" y="2351314"/>
            <a:ext cx="522679" cy="56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2" idx="1"/>
          </p:cNvCxnSpPr>
          <p:nvPr/>
        </p:nvCxnSpPr>
        <p:spPr>
          <a:xfrm flipV="1">
            <a:off x="708960" y="2623743"/>
            <a:ext cx="522680" cy="29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1" idx="1"/>
          </p:cNvCxnSpPr>
          <p:nvPr/>
        </p:nvCxnSpPr>
        <p:spPr>
          <a:xfrm>
            <a:off x="708960" y="2916737"/>
            <a:ext cx="522680" cy="27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  <a:endCxn id="13" idx="1"/>
          </p:cNvCxnSpPr>
          <p:nvPr/>
        </p:nvCxnSpPr>
        <p:spPr>
          <a:xfrm>
            <a:off x="708960" y="2916737"/>
            <a:ext cx="522680" cy="115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3"/>
          </p:cNvCxnSpPr>
          <p:nvPr/>
        </p:nvCxnSpPr>
        <p:spPr>
          <a:xfrm>
            <a:off x="708960" y="2916737"/>
            <a:ext cx="522679" cy="1695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267337" y="6219798"/>
            <a:ext cx="2211356" cy="28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mobile.list.threads</a:t>
            </a:r>
            <a:endParaRPr lang="en-AU" dirty="0"/>
          </a:p>
        </p:txBody>
      </p:sp>
      <p:sp>
        <p:nvSpPr>
          <p:cNvPr id="34" name="Rectangle 33"/>
          <p:cNvSpPr/>
          <p:nvPr/>
        </p:nvSpPr>
        <p:spPr>
          <a:xfrm>
            <a:off x="5063412" y="6509047"/>
            <a:ext cx="2211356" cy="28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Forum: Social forum</a:t>
            </a:r>
            <a:endParaRPr lang="en-AU" dirty="0"/>
          </a:p>
        </p:txBody>
      </p:sp>
      <p:sp>
        <p:nvSpPr>
          <p:cNvPr id="35" name="Rectangle 34"/>
          <p:cNvSpPr/>
          <p:nvPr/>
        </p:nvSpPr>
        <p:spPr>
          <a:xfrm>
            <a:off x="7859486" y="6219798"/>
            <a:ext cx="2749419" cy="28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Forum: Assignment forum</a:t>
            </a:r>
            <a:endParaRPr lang="en-AU" dirty="0"/>
          </a:p>
        </p:txBody>
      </p:sp>
      <p:sp>
        <p:nvSpPr>
          <p:cNvPr id="36" name="Rectangle 35"/>
          <p:cNvSpPr/>
          <p:nvPr/>
        </p:nvSpPr>
        <p:spPr>
          <a:xfrm>
            <a:off x="8604381" y="5598361"/>
            <a:ext cx="2749419" cy="28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Forum: Main Subject forum</a:t>
            </a:r>
            <a:endParaRPr lang="en-AU" dirty="0"/>
          </a:p>
        </p:txBody>
      </p:sp>
      <p:sp>
        <p:nvSpPr>
          <p:cNvPr id="37" name="Rectangle 36"/>
          <p:cNvSpPr/>
          <p:nvPr/>
        </p:nvSpPr>
        <p:spPr>
          <a:xfrm>
            <a:off x="2892490" y="2512728"/>
            <a:ext cx="2957804" cy="2948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90852" y="3056694"/>
            <a:ext cx="2957804" cy="2948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90851" y="3896430"/>
            <a:ext cx="3528609" cy="2948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90850" y="4480516"/>
            <a:ext cx="3827191" cy="29483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Straight Arrow Connector 41"/>
          <p:cNvCxnSpPr>
            <a:stCxn id="8" idx="1"/>
            <a:endCxn id="3" idx="3"/>
          </p:cNvCxnSpPr>
          <p:nvPr/>
        </p:nvCxnSpPr>
        <p:spPr>
          <a:xfrm flipH="1">
            <a:off x="3284376" y="5281127"/>
            <a:ext cx="2030963" cy="46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478693" y="5467739"/>
            <a:ext cx="836646" cy="75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34" idx="0"/>
          </p:cNvCxnSpPr>
          <p:nvPr/>
        </p:nvCxnSpPr>
        <p:spPr>
          <a:xfrm>
            <a:off x="6096000" y="5467739"/>
            <a:ext cx="73090" cy="104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876661" y="5467739"/>
            <a:ext cx="982825" cy="75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3"/>
            <a:endCxn id="36" idx="1"/>
          </p:cNvCxnSpPr>
          <p:nvPr/>
        </p:nvCxnSpPr>
        <p:spPr>
          <a:xfrm>
            <a:off x="6876661" y="5281127"/>
            <a:ext cx="1727720" cy="461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7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4" grpId="0" animBg="1"/>
      <p:bldP spid="11" grpId="0" animBg="1"/>
      <p:bldP spid="12" grpId="0" animBg="1"/>
      <p:bldP spid="13" grpId="0" animBg="1"/>
      <p:bldP spid="14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70" y="1316316"/>
            <a:ext cx="8083924" cy="53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1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77" y="1690688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session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Ben </a:t>
            </a:r>
            <a:r>
              <a:rPr lang="en-AU" dirty="0" smtClean="0"/>
              <a:t>Hicks </a:t>
            </a:r>
          </a:p>
          <a:p>
            <a:pPr marL="0" indent="0">
              <a:buNone/>
            </a:pPr>
            <a:r>
              <a:rPr lang="en-AU" dirty="0" smtClean="0"/>
              <a:t>Charles </a:t>
            </a:r>
            <a:r>
              <a:rPr lang="en-AU" dirty="0" smtClean="0"/>
              <a:t>Sturt University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64411"/>
            <a:ext cx="4407002" cy="2324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40" y="2630700"/>
            <a:ext cx="3901440" cy="27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chemeClr val="accent1"/>
                </a:solidFill>
              </a:rPr>
              <a:t>students</a:t>
            </a:r>
            <a:r>
              <a:rPr lang="en-AU" sz="3200" i="1" dirty="0" smtClean="0"/>
              <a:t>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8" y="1492370"/>
            <a:ext cx="11021217" cy="48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3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</a:t>
            </a:r>
            <a:r>
              <a:rPr lang="en-AU" sz="3200" b="1" i="1" dirty="0" smtClean="0">
                <a:solidFill>
                  <a:schemeClr val="accent1"/>
                </a:solidFill>
              </a:rPr>
              <a:t>students</a:t>
            </a:r>
            <a:r>
              <a:rPr lang="en-AU" sz="3200" i="1" dirty="0" smtClean="0"/>
              <a:t> engage with the </a:t>
            </a:r>
            <a:r>
              <a:rPr lang="en-AU" sz="3200" b="1" i="1" dirty="0" smtClean="0">
                <a:solidFill>
                  <a:schemeClr val="accent1"/>
                </a:solidFill>
              </a:rPr>
              <a:t>content</a:t>
            </a:r>
            <a:r>
              <a:rPr lang="en-AU" sz="3200" i="1" dirty="0" smtClean="0"/>
              <a:t>?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90"/>
            <a:ext cx="12192000" cy="44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15728" y="6331789"/>
            <a:ext cx="592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Time goes left to right, clusters are 1, 2, 3 from top to bottom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95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</a:t>
            </a:r>
            <a:r>
              <a:rPr lang="en-AU" sz="3200" b="1" i="1" dirty="0" smtClean="0">
                <a:solidFill>
                  <a:schemeClr val="accent1"/>
                </a:solidFill>
              </a:rPr>
              <a:t>engage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with the content?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Look at the spaces (duration) in between the clicks</a:t>
            </a:r>
          </a:p>
          <a:p>
            <a:r>
              <a:rPr lang="en-AU" dirty="0" smtClean="0"/>
              <a:t>Evaluate the relative frequency of these durations</a:t>
            </a:r>
          </a:p>
          <a:p>
            <a:r>
              <a:rPr lang="en-AU" dirty="0" smtClean="0"/>
              <a:t>Effectively a Fourier Transform, but for impulses instead of a signal</a:t>
            </a:r>
          </a:p>
        </p:txBody>
      </p:sp>
    </p:spTree>
    <p:extLst>
      <p:ext uri="{BB962C8B-B14F-4D97-AF65-F5344CB8AC3E}">
        <p14:creationId xmlns:p14="http://schemas.microsoft.com/office/powerpoint/2010/main" val="152835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</a:t>
            </a:r>
            <a:r>
              <a:rPr lang="en-AU" sz="3200" b="1" i="1" dirty="0" smtClean="0">
                <a:solidFill>
                  <a:schemeClr val="accent1"/>
                </a:solidFill>
              </a:rPr>
              <a:t>engage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with the content?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7669" y="1690688"/>
            <a:ext cx="68008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i="1" dirty="0" smtClean="0"/>
              <a:t>How did students </a:t>
            </a:r>
            <a:r>
              <a:rPr lang="en-AU" sz="3200" b="1" i="1" dirty="0" smtClean="0">
                <a:solidFill>
                  <a:schemeClr val="accent1"/>
                </a:solidFill>
              </a:rPr>
              <a:t>engage</a:t>
            </a:r>
            <a:r>
              <a:rPr lang="en-AU" sz="3200" b="1" i="1" dirty="0" smtClean="0"/>
              <a:t> </a:t>
            </a:r>
            <a:r>
              <a:rPr lang="en-AU" sz="3200" i="1" dirty="0" smtClean="0"/>
              <a:t>with the content?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646" y="1770849"/>
            <a:ext cx="9334708" cy="4704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3763" y="136143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Subject B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44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Explore forum network layered with other data such as academic performance</a:t>
            </a:r>
          </a:p>
          <a:p>
            <a:r>
              <a:rPr lang="en-AU" dirty="0" smtClean="0"/>
              <a:t>Explore the structural changes in the forum network from one year to the next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96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9197" y="1825625"/>
            <a:ext cx="8633606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61849" y="2484408"/>
            <a:ext cx="305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Each node (point) is a person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7461849" y="3512523"/>
            <a:ext cx="3053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Each edge (line) is a collection of forum replies between the two people.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7461849" y="4540638"/>
            <a:ext cx="3053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darkness of the line represents how many times those forum posts were viewed.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28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9197" y="1825625"/>
            <a:ext cx="8633606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6894" y="3666565"/>
            <a:ext cx="2765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size of the node represents academic performance, larger is better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855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9197" y="1825625"/>
            <a:ext cx="8633606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1036" y="2501153"/>
            <a:ext cx="2649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The colour of the node represents forum views, darker and redder for less.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13640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9197" y="1816999"/>
            <a:ext cx="86336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5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session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Ben </a:t>
            </a:r>
            <a:r>
              <a:rPr lang="en-AU" dirty="0" smtClean="0"/>
              <a:t>Hicks</a:t>
            </a:r>
          </a:p>
          <a:p>
            <a:pPr marL="0" indent="0">
              <a:buNone/>
            </a:pPr>
            <a:r>
              <a:rPr lang="en-AU" dirty="0" smtClean="0"/>
              <a:t>Charles </a:t>
            </a:r>
            <a:r>
              <a:rPr lang="en-AU" dirty="0" smtClean="0"/>
              <a:t>Sturt University</a:t>
            </a:r>
          </a:p>
          <a:p>
            <a:pPr marL="0" indent="0">
              <a:buNone/>
            </a:pPr>
            <a:r>
              <a:rPr lang="en-AU" dirty="0" smtClean="0"/>
              <a:t>Menu</a:t>
            </a:r>
            <a:r>
              <a:rPr lang="en-AU" dirty="0" smtClean="0"/>
              <a:t>: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Themes (</a:t>
            </a:r>
            <a:r>
              <a:rPr lang="en-AU" b="1" dirty="0" smtClean="0"/>
              <a:t>Questions</a:t>
            </a:r>
            <a:r>
              <a:rPr lang="en-AU" dirty="0" smtClean="0"/>
              <a:t>, </a:t>
            </a:r>
            <a:r>
              <a:rPr lang="en-AU" b="1" dirty="0" smtClean="0"/>
              <a:t>Mapping</a:t>
            </a:r>
            <a:r>
              <a:rPr lang="en-AU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Story (Examples of </a:t>
            </a:r>
            <a:r>
              <a:rPr lang="en-AU" b="1" dirty="0" smtClean="0"/>
              <a:t>Clustering</a:t>
            </a:r>
            <a:r>
              <a:rPr lang="en-AU" dirty="0" smtClean="0"/>
              <a:t>, </a:t>
            </a:r>
            <a:r>
              <a:rPr lang="en-AU" b="1" dirty="0" smtClean="0"/>
              <a:t>Spectrums</a:t>
            </a:r>
            <a:r>
              <a:rPr lang="en-AU" dirty="0" smtClean="0"/>
              <a:t>, </a:t>
            </a:r>
            <a:r>
              <a:rPr lang="en-AU" b="1" dirty="0" smtClean="0"/>
              <a:t>SNA</a:t>
            </a:r>
            <a:r>
              <a:rPr lang="en-AU" dirty="0" smtClean="0"/>
              <a:t>, </a:t>
            </a:r>
            <a:r>
              <a:rPr lang="en-AU" i="1" dirty="0" smtClean="0"/>
              <a:t>maybe</a:t>
            </a:r>
            <a:r>
              <a:rPr lang="en-AU" dirty="0" smtClean="0"/>
              <a:t> </a:t>
            </a:r>
            <a:r>
              <a:rPr lang="en-AU" b="1" dirty="0" smtClean="0"/>
              <a:t>TDA</a:t>
            </a:r>
            <a:r>
              <a:rPr lang="en-AU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Thinking and talking time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Play time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896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 i="1" dirty="0" smtClean="0"/>
              <a:t>Did the forums assist learning?</a:t>
            </a:r>
            <a:endParaRPr lang="en-AU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Comparing forums:</a:t>
            </a:r>
          </a:p>
          <a:p>
            <a:r>
              <a:rPr lang="en-AU" dirty="0" smtClean="0"/>
              <a:t>Visually</a:t>
            </a:r>
          </a:p>
          <a:p>
            <a:r>
              <a:rPr lang="en-AU" dirty="0" smtClean="0"/>
              <a:t>Density</a:t>
            </a:r>
          </a:p>
          <a:p>
            <a:r>
              <a:rPr lang="en-AU" dirty="0" smtClean="0"/>
              <a:t>Reciprocity</a:t>
            </a:r>
          </a:p>
          <a:p>
            <a:r>
              <a:rPr lang="en-AU" dirty="0" smtClean="0"/>
              <a:t>Transitivity</a:t>
            </a:r>
          </a:p>
          <a:p>
            <a:r>
              <a:rPr lang="en-AU" dirty="0" smtClean="0"/>
              <a:t>Triadic Census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91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Play time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Explore a mock data set: </a:t>
            </a:r>
            <a:r>
              <a:rPr lang="en-AU" dirty="0">
                <a:hlinkClick r:id="rId3"/>
              </a:rPr>
              <a:t>https://ben-hicks.shinyapps.io/TraceData</a:t>
            </a:r>
            <a:r>
              <a:rPr lang="en-AU" dirty="0" smtClean="0">
                <a:hlinkClick r:id="rId3"/>
              </a:rPr>
              <a:t>/</a:t>
            </a:r>
            <a:endParaRPr lang="en-AU" dirty="0" smtClean="0"/>
          </a:p>
          <a:p>
            <a:endParaRPr lang="en-AU" dirty="0"/>
          </a:p>
          <a:p>
            <a:r>
              <a:rPr lang="en-AU" dirty="0" smtClean="0"/>
              <a:t>For the R enthusiast, code is available @ </a:t>
            </a:r>
          </a:p>
          <a:p>
            <a:pPr marL="0" indent="0">
              <a:buNone/>
            </a:pPr>
            <a:r>
              <a:rPr lang="en-AU" dirty="0" smtClean="0">
                <a:hlinkClick r:id="rId4"/>
              </a:rPr>
              <a:t>https://github.com/benwhicks/alasi.2019</a:t>
            </a:r>
            <a:r>
              <a:rPr lang="en-AU" dirty="0" smtClean="0"/>
              <a:t>  </a:t>
            </a:r>
            <a:r>
              <a:rPr lang="en-AU" dirty="0" smtClean="0">
                <a:hlinkClick r:id="rId5"/>
              </a:rPr>
              <a:t>https</a:t>
            </a:r>
            <a:r>
              <a:rPr lang="en-AU" dirty="0">
                <a:hlinkClick r:id="rId5"/>
              </a:rPr>
              <a:t>://github.com/benwhicks/lakit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68247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2018 Forum, teacher removed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9197" y="1825625"/>
            <a:ext cx="86336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2018 Forum, teacher removed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9197" y="1825625"/>
            <a:ext cx="8633606" cy="4351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31" y="347285"/>
            <a:ext cx="12192000" cy="61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6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This session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Me, Ben Hicks</a:t>
            </a:r>
          </a:p>
          <a:p>
            <a:pPr marL="0" indent="0">
              <a:buNone/>
            </a:pPr>
            <a:r>
              <a:rPr lang="en-AU" dirty="0" smtClean="0"/>
              <a:t>Menu: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Themes (</a:t>
            </a:r>
            <a:r>
              <a:rPr lang="en-AU" b="1" dirty="0" smtClean="0"/>
              <a:t>Questions</a:t>
            </a:r>
            <a:r>
              <a:rPr lang="en-AU" dirty="0" smtClean="0"/>
              <a:t>, </a:t>
            </a:r>
            <a:r>
              <a:rPr lang="en-AU" b="1" dirty="0" smtClean="0"/>
              <a:t>Mapping</a:t>
            </a:r>
            <a:r>
              <a:rPr lang="en-AU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Story (Examples of </a:t>
            </a:r>
            <a:r>
              <a:rPr lang="en-AU" b="1" dirty="0" smtClean="0"/>
              <a:t>Clustering</a:t>
            </a:r>
            <a:r>
              <a:rPr lang="en-AU" dirty="0" smtClean="0"/>
              <a:t>, </a:t>
            </a:r>
            <a:r>
              <a:rPr lang="en-AU" b="1" dirty="0" smtClean="0"/>
              <a:t>Spectrums</a:t>
            </a:r>
            <a:r>
              <a:rPr lang="en-AU" dirty="0" smtClean="0"/>
              <a:t>, </a:t>
            </a:r>
            <a:r>
              <a:rPr lang="en-AU" b="1" dirty="0" smtClean="0"/>
              <a:t>SNA</a:t>
            </a:r>
            <a:r>
              <a:rPr lang="en-AU" dirty="0" smtClean="0"/>
              <a:t>, </a:t>
            </a:r>
            <a:r>
              <a:rPr lang="en-AU" i="1" dirty="0" smtClean="0"/>
              <a:t>maybe</a:t>
            </a:r>
            <a:r>
              <a:rPr lang="en-AU" dirty="0" smtClean="0"/>
              <a:t> </a:t>
            </a:r>
            <a:r>
              <a:rPr lang="en-AU" b="1" dirty="0" smtClean="0"/>
              <a:t>TDA</a:t>
            </a:r>
            <a:r>
              <a:rPr lang="en-AU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>
                <a:solidFill>
                  <a:schemeClr val="accent2"/>
                </a:solidFill>
              </a:rPr>
              <a:t>Thinking and talking time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>
                <a:solidFill>
                  <a:schemeClr val="accent2"/>
                </a:solidFill>
              </a:rPr>
              <a:t>Play time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Far better an approximate answer to the </a:t>
            </a:r>
            <a:r>
              <a:rPr lang="en-AU" i="1" dirty="0"/>
              <a:t>right</a:t>
            </a:r>
            <a:r>
              <a:rPr lang="en-AU" dirty="0"/>
              <a:t> question, which is often vague, than an </a:t>
            </a:r>
            <a:r>
              <a:rPr lang="en-AU" i="1" dirty="0"/>
              <a:t>exact</a:t>
            </a:r>
            <a:r>
              <a:rPr lang="en-AU" dirty="0"/>
              <a:t> answer to the wrong question, which can always be made </a:t>
            </a:r>
            <a:r>
              <a:rPr lang="en-AU" dirty="0" smtClean="0"/>
              <a:t>precise</a:t>
            </a:r>
          </a:p>
          <a:p>
            <a:pPr marL="0" indent="0" algn="r">
              <a:buNone/>
            </a:pPr>
            <a:r>
              <a:rPr lang="en-AU" dirty="0" smtClean="0"/>
              <a:t>-- Tukey, 1962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555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</a:t>
            </a:r>
            <a:endParaRPr lang="en-AU" dirty="0"/>
          </a:p>
        </p:txBody>
      </p:sp>
      <p:pic>
        <p:nvPicPr>
          <p:cNvPr id="1026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876" y="1372471"/>
            <a:ext cx="6916248" cy="51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81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9574" y="181154"/>
            <a:ext cx="6005102" cy="6433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3886" y="6281498"/>
            <a:ext cx="505619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/>
              <a:t>Roger Peng [2019]</a:t>
            </a:r>
            <a:r>
              <a:rPr lang="en-AU" dirty="0" smtClean="0"/>
              <a:t> </a:t>
            </a:r>
          </a:p>
          <a:p>
            <a:r>
              <a:rPr lang="en-AU" sz="1100" dirty="0" smtClean="0">
                <a:hlinkClick r:id="rId4"/>
              </a:rPr>
              <a:t>https://simplystatistics.org/2019/04/17/tukey-design-thinking-and-better-questions/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3286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Questions - Example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i="1" dirty="0" smtClean="0"/>
              <a:t>How did students engage with the content?</a:t>
            </a:r>
          </a:p>
          <a:p>
            <a:r>
              <a:rPr lang="en-AU" i="1" dirty="0" smtClean="0"/>
              <a:t>Did the forums assist learning?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27024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Mapping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1319843" y="3647611"/>
            <a:ext cx="1578634" cy="70736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Raw Data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5214669" y="3647611"/>
            <a:ext cx="1578634" cy="7073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Tidy Data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9109495" y="3647611"/>
            <a:ext cx="1578634" cy="7073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Question</a:t>
            </a:r>
            <a:endParaRPr lang="en-AU" dirty="0"/>
          </a:p>
        </p:txBody>
      </p:sp>
      <p:sp>
        <p:nvSpPr>
          <p:cNvPr id="8" name="Right Arrow 7"/>
          <p:cNvSpPr/>
          <p:nvPr/>
        </p:nvSpPr>
        <p:spPr>
          <a:xfrm>
            <a:off x="3093291" y="3859639"/>
            <a:ext cx="1966823" cy="283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ight Arrow 8"/>
          <p:cNvSpPr/>
          <p:nvPr/>
        </p:nvSpPr>
        <p:spPr>
          <a:xfrm>
            <a:off x="6967987" y="3866903"/>
            <a:ext cx="1966823" cy="283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3044866" y="4171217"/>
            <a:ext cx="205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Cleaning, Wrangling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7267012" y="4167249"/>
            <a:ext cx="13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Visualisation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2932222" y="4616039"/>
            <a:ext cx="228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Grouping, Aggregating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3450778" y="5061767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Embedding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3034863" y="5494084"/>
            <a:ext cx="20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Feature Engineering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7386179" y="456111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Modelling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7070197" y="498537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Machine Learning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4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7988</TotalTime>
  <Words>816</Words>
  <Application>Microsoft Office PowerPoint</Application>
  <PresentationFormat>Widescreen</PresentationFormat>
  <Paragraphs>159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Blending machine learning, graph theory and spectral analysis to better understand student engagement and regulation*</vt:lpstr>
      <vt:lpstr>This session</vt:lpstr>
      <vt:lpstr>This session</vt:lpstr>
      <vt:lpstr>This session</vt:lpstr>
      <vt:lpstr>Questions</vt:lpstr>
      <vt:lpstr>Questions</vt:lpstr>
      <vt:lpstr>PowerPoint Presentation</vt:lpstr>
      <vt:lpstr>Questions - Example</vt:lpstr>
      <vt:lpstr>Mapping</vt:lpstr>
      <vt:lpstr>Mapping</vt:lpstr>
      <vt:lpstr>Mapping - Example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How did students engage with the content?</vt:lpstr>
      <vt:lpstr>Did the forums assist learning?</vt:lpstr>
      <vt:lpstr>Did the forums assist learning?</vt:lpstr>
      <vt:lpstr>Did the forums assist learning?</vt:lpstr>
      <vt:lpstr>Did the forums assist learning?</vt:lpstr>
      <vt:lpstr>Did the forums assist learning?</vt:lpstr>
      <vt:lpstr>Did the forums assist learning?</vt:lpstr>
      <vt:lpstr>Play time</vt:lpstr>
      <vt:lpstr>2018 Forum, teacher removed</vt:lpstr>
      <vt:lpstr>2018 Forum, teacher removed</vt:lpstr>
    </vt:vector>
  </TitlesOfParts>
  <Company>Charles Sturt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Blending machine learning, graph theory and spectral analysis to better understand student engagement and regulation*</dc:title>
  <dc:creator>Hicks, Ben</dc:creator>
  <cp:lastModifiedBy>Hicks, Ben</cp:lastModifiedBy>
  <cp:revision>55</cp:revision>
  <dcterms:created xsi:type="dcterms:W3CDTF">2019-11-23T06:22:25Z</dcterms:created>
  <dcterms:modified xsi:type="dcterms:W3CDTF">2019-12-01T10:34:02Z</dcterms:modified>
</cp:coreProperties>
</file>